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8"/>
  </p:notesMasterIdLst>
  <p:handoutMasterIdLst>
    <p:handoutMasterId r:id="rId19"/>
  </p:handoutMasterIdLst>
  <p:sldIdLst>
    <p:sldId id="289" r:id="rId4"/>
    <p:sldId id="290" r:id="rId5"/>
    <p:sldId id="303" r:id="rId6"/>
    <p:sldId id="304" r:id="rId7"/>
    <p:sldId id="305" r:id="rId8"/>
    <p:sldId id="306" r:id="rId9"/>
    <p:sldId id="309" r:id="rId10"/>
    <p:sldId id="311" r:id="rId11"/>
    <p:sldId id="310" r:id="rId12"/>
    <p:sldId id="312" r:id="rId13"/>
    <p:sldId id="314" r:id="rId14"/>
    <p:sldId id="307" r:id="rId15"/>
    <p:sldId id="316" r:id="rId16"/>
    <p:sldId id="315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604"/>
    </p:cViewPr>
  </p:sorterViewPr>
  <p:notesViewPr>
    <p:cSldViewPr>
      <p:cViewPr varScale="1">
        <p:scale>
          <a:sx n="62" d="100"/>
          <a:sy n="62" d="100"/>
        </p:scale>
        <p:origin x="-174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8124B-4A72-4665-AFEA-C6DD5C72BA50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3B9EA-81C2-49C5-9628-7EFC51E9D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406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CC73FE-FDCA-44EF-A540-DA29B27DD974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6AB11-69A3-4666-837D-1A24E956D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006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"/>
            <a:ext cx="7772400" cy="838200"/>
          </a:xfrm>
        </p:spPr>
        <p:txBody>
          <a:bodyPr>
            <a:normAutofit/>
          </a:bodyPr>
          <a:lstStyle>
            <a:lvl1pPr algn="l">
              <a:defRPr sz="32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90600"/>
            <a:ext cx="7696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98387"/>
            <a:ext cx="2895600" cy="365125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400800"/>
            <a:ext cx="533400" cy="365125"/>
          </a:xfrm>
        </p:spPr>
        <p:txBody>
          <a:bodyPr/>
          <a:lstStyle>
            <a:lvl1pPr algn="ctr">
              <a:defRPr sz="16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351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44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8645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6076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758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9478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9043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634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5031129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1388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198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"/>
            <a:ext cx="7772400" cy="838200"/>
          </a:xfrm>
        </p:spPr>
        <p:txBody>
          <a:bodyPr>
            <a:normAutofit/>
          </a:bodyPr>
          <a:lstStyle>
            <a:lvl1pPr algn="l">
              <a:defRPr sz="32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90600"/>
            <a:ext cx="7696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98387"/>
            <a:ext cx="2895600" cy="365125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400800"/>
            <a:ext cx="533400" cy="365125"/>
          </a:xfrm>
        </p:spPr>
        <p:txBody>
          <a:bodyPr/>
          <a:lstStyle>
            <a:lvl1pPr algn="ctr">
              <a:defRPr sz="1600"/>
            </a:lvl1pPr>
          </a:lstStyle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836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294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9072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3787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2691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91857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55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5258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3067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3089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89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8368" y="6404483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4/26/2020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15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8368" y="6404483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078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av"/><Relationship Id="rId2" Type="http://schemas.microsoft.com/office/2007/relationships/media" Target="../media/media13.wav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av"/><Relationship Id="rId7" Type="http://schemas.openxmlformats.org/officeDocument/2006/relationships/image" Target="../media/image5.png"/><Relationship Id="rId2" Type="http://schemas.microsoft.com/office/2007/relationships/media" Target="../media/media2.wav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7" Type="http://schemas.openxmlformats.org/officeDocument/2006/relationships/image" Target="../media/image5.png"/><Relationship Id="rId2" Type="http://schemas.microsoft.com/office/2007/relationships/media" Target="../media/media3.wav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7" Type="http://schemas.openxmlformats.org/officeDocument/2006/relationships/image" Target="../media/image5.png"/><Relationship Id="rId2" Type="http://schemas.microsoft.com/office/2007/relationships/media" Target="../media/media4.wav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2" Type="http://schemas.microsoft.com/office/2007/relationships/media" Target="../media/media5.wav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Computer Architecture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2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1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12"/>
    </mc:Choice>
    <mc:Fallback xmlns="">
      <p:transition spd="slow" advTm="16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Cache Example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graphicFrame>
        <p:nvGraphicFramePr>
          <p:cNvPr id="8" name="Group 3"/>
          <p:cNvGraphicFramePr>
            <a:graphicFrameLocks noGrp="1"/>
          </p:cNvGraphicFramePr>
          <p:nvPr/>
        </p:nvGraphicFramePr>
        <p:xfrm>
          <a:off x="1547813" y="2924175"/>
          <a:ext cx="6096000" cy="3292479"/>
        </p:xfrm>
        <a:graphic>
          <a:graphicData uri="http://schemas.openxmlformats.org/drawingml/2006/table">
            <a:tbl>
              <a:tblPr/>
              <a:tblGrid>
                <a:gridCol w="1079500"/>
                <a:gridCol w="649287"/>
                <a:gridCol w="1150938"/>
                <a:gridCol w="3216275"/>
              </a:tblGrid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Index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Tag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Data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000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Mem[10000]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Mem[11010]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011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00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Mem[00011]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Mem[10110]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Group 55"/>
          <p:cNvGraphicFramePr>
            <a:graphicFrameLocks noGrp="1"/>
          </p:cNvGraphicFramePr>
          <p:nvPr/>
        </p:nvGraphicFramePr>
        <p:xfrm>
          <a:off x="1547813" y="1320800"/>
          <a:ext cx="6072187" cy="1463676"/>
        </p:xfrm>
        <a:graphic>
          <a:graphicData uri="http://schemas.openxmlformats.org/drawingml/2006/table">
            <a:tbl>
              <a:tblPr/>
              <a:tblGrid>
                <a:gridCol w="1673225"/>
                <a:gridCol w="1649412"/>
                <a:gridCol w="1231900"/>
                <a:gridCol w="1517650"/>
              </a:tblGrid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Word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Binary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Hit/miss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block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16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10 000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00 011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16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10 000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24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018"/>
    </mc:Choice>
    <mc:Fallback xmlns="">
      <p:transition spd="slow" advTm="34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Cache Example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graphicFrame>
        <p:nvGraphicFramePr>
          <p:cNvPr id="6" name="Group 3"/>
          <p:cNvGraphicFramePr>
            <a:graphicFrameLocks noGrp="1"/>
          </p:cNvGraphicFramePr>
          <p:nvPr/>
        </p:nvGraphicFramePr>
        <p:xfrm>
          <a:off x="1547813" y="2924175"/>
          <a:ext cx="6096000" cy="3292479"/>
        </p:xfrm>
        <a:graphic>
          <a:graphicData uri="http://schemas.openxmlformats.org/drawingml/2006/table">
            <a:tbl>
              <a:tblPr/>
              <a:tblGrid>
                <a:gridCol w="1079500"/>
                <a:gridCol w="649287"/>
                <a:gridCol w="1150938"/>
                <a:gridCol w="3216275"/>
              </a:tblGrid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Index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Tag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Data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Mem[10000]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010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Mem[10010]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Mem[00011]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Mem[10110]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Group 55"/>
          <p:cNvGraphicFramePr>
            <a:graphicFrameLocks noGrp="1"/>
          </p:cNvGraphicFramePr>
          <p:nvPr/>
        </p:nvGraphicFramePr>
        <p:xfrm>
          <a:off x="1547813" y="1320800"/>
          <a:ext cx="6072187" cy="731838"/>
        </p:xfrm>
        <a:graphic>
          <a:graphicData uri="http://schemas.openxmlformats.org/drawingml/2006/table">
            <a:tbl>
              <a:tblPr/>
              <a:tblGrid>
                <a:gridCol w="1673225"/>
                <a:gridCol w="1649412"/>
                <a:gridCol w="1231900"/>
                <a:gridCol w="1517650"/>
              </a:tblGrid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Word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Binary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Hit/miss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block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18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10 010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282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10"/>
    </mc:Choice>
    <mc:Fallback xmlns="">
      <p:transition spd="slow" advTm="43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Address Subdivision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pic>
        <p:nvPicPr>
          <p:cNvPr id="6" name="Picture 4" descr="f05-07-P37449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75" y="1268413"/>
            <a:ext cx="5040313" cy="4976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389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4989"/>
    </mc:Choice>
    <mc:Fallback xmlns="">
      <p:transition spd="slow" advTm="464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Example: Larger Block Size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6" name="Rectangle 17"/>
          <p:cNvSpPr txBox="1">
            <a:spLocks noChangeArrowheads="1"/>
          </p:cNvSpPr>
          <p:nvPr/>
        </p:nvSpPr>
        <p:spPr>
          <a:xfrm>
            <a:off x="684213" y="1125538"/>
            <a:ext cx="8270875" cy="2819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64 blocks, 16 bytes/block</a:t>
            </a:r>
          </a:p>
          <a:p>
            <a:pPr lvl="1"/>
            <a:r>
              <a:rPr lang="en-US" altLang="en-US" dirty="0" smtClean="0"/>
              <a:t>To what block number does address 1200 map?</a:t>
            </a:r>
          </a:p>
          <a:p>
            <a:r>
              <a:rPr lang="en-US" altLang="en-US" dirty="0" smtClean="0"/>
              <a:t>Block address = </a:t>
            </a:r>
            <a:r>
              <a:rPr lang="en-US" altLang="en-US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</a:t>
            </a:r>
            <a:r>
              <a:rPr lang="en-US" altLang="en-US" dirty="0" smtClean="0"/>
              <a:t>1200/16</a:t>
            </a:r>
            <a:r>
              <a:rPr lang="en-US" altLang="en-US" dirty="0" smtClean="0">
                <a:sym typeface="Symbol" pitchFamily="18" charset="2"/>
              </a:rPr>
              <a:t></a:t>
            </a:r>
            <a:r>
              <a:rPr lang="en-US" altLang="en-US" dirty="0" smtClean="0"/>
              <a:t> = 75</a:t>
            </a:r>
          </a:p>
          <a:p>
            <a:r>
              <a:rPr lang="en-US" altLang="en-US" dirty="0" smtClean="0"/>
              <a:t>Block number = 75 modulo 64 = 11</a:t>
            </a:r>
            <a:endParaRPr lang="en-AU" altLang="en-US" dirty="0" smtClean="0"/>
          </a:p>
        </p:txBody>
      </p:sp>
      <p:grpSp>
        <p:nvGrpSpPr>
          <p:cNvPr id="7" name="Group 18"/>
          <p:cNvGrpSpPr>
            <a:grpSpLocks/>
          </p:cNvGrpSpPr>
          <p:nvPr/>
        </p:nvGrpSpPr>
        <p:grpSpPr bwMode="auto">
          <a:xfrm>
            <a:off x="1619250" y="4221163"/>
            <a:ext cx="5226050" cy="1104900"/>
            <a:chOff x="1228" y="2755"/>
            <a:chExt cx="3292" cy="696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1247" y="2976"/>
              <a:ext cx="1724" cy="273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400"/>
                <a:t>Tag</a:t>
              </a:r>
              <a:endParaRPr lang="en-AU" altLang="en-US" sz="2400"/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2971" y="2976"/>
              <a:ext cx="862" cy="273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400"/>
                <a:t>Index</a:t>
              </a:r>
              <a:endParaRPr lang="en-AU" altLang="en-US" sz="2400"/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3833" y="2976"/>
              <a:ext cx="635" cy="273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400"/>
                <a:t>Offset</a:t>
              </a:r>
              <a:endParaRPr lang="en-AU" altLang="en-US" sz="2400"/>
            </a:p>
          </p:txBody>
        </p:sp>
        <p:sp>
          <p:nvSpPr>
            <p:cNvPr id="14" name="Text Box 7"/>
            <p:cNvSpPr txBox="1">
              <a:spLocks noChangeArrowheads="1"/>
            </p:cNvSpPr>
            <p:nvPr/>
          </p:nvSpPr>
          <p:spPr bwMode="auto">
            <a:xfrm>
              <a:off x="4324" y="2755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0</a:t>
              </a:r>
              <a:endParaRPr lang="en-AU" altLang="en-US" sz="1800"/>
            </a:p>
          </p:txBody>
        </p:sp>
        <p:sp>
          <p:nvSpPr>
            <p:cNvPr id="15" name="Text Box 8"/>
            <p:cNvSpPr txBox="1">
              <a:spLocks noChangeArrowheads="1"/>
            </p:cNvSpPr>
            <p:nvPr/>
          </p:nvSpPr>
          <p:spPr bwMode="auto">
            <a:xfrm>
              <a:off x="3825" y="2755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3</a:t>
              </a:r>
              <a:endParaRPr lang="en-AU" altLang="en-US" sz="1800"/>
            </a:p>
          </p:txBody>
        </p:sp>
        <p:sp>
          <p:nvSpPr>
            <p:cNvPr id="16" name="Text Box 9"/>
            <p:cNvSpPr txBox="1">
              <a:spLocks noChangeArrowheads="1"/>
            </p:cNvSpPr>
            <p:nvPr/>
          </p:nvSpPr>
          <p:spPr bwMode="auto">
            <a:xfrm>
              <a:off x="3602" y="2755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4</a:t>
              </a:r>
              <a:endParaRPr lang="en-AU" altLang="en-US" sz="1800"/>
            </a:p>
          </p:txBody>
        </p:sp>
        <p:sp>
          <p:nvSpPr>
            <p:cNvPr id="17" name="Text Box 10"/>
            <p:cNvSpPr txBox="1">
              <a:spLocks noChangeArrowheads="1"/>
            </p:cNvSpPr>
            <p:nvPr/>
          </p:nvSpPr>
          <p:spPr bwMode="auto">
            <a:xfrm>
              <a:off x="2963" y="2755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9</a:t>
              </a:r>
              <a:endParaRPr lang="en-AU" altLang="en-US" sz="1800"/>
            </a:p>
          </p:txBody>
        </p:sp>
        <p:sp>
          <p:nvSpPr>
            <p:cNvPr id="18" name="Text Box 11"/>
            <p:cNvSpPr txBox="1">
              <a:spLocks noChangeArrowheads="1"/>
            </p:cNvSpPr>
            <p:nvPr/>
          </p:nvSpPr>
          <p:spPr bwMode="auto">
            <a:xfrm>
              <a:off x="2740" y="2755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10</a:t>
              </a:r>
              <a:endParaRPr lang="en-AU" altLang="en-US" sz="1800"/>
            </a:p>
          </p:txBody>
        </p:sp>
        <p:sp>
          <p:nvSpPr>
            <p:cNvPr id="19" name="Text Box 12"/>
            <p:cNvSpPr txBox="1">
              <a:spLocks noChangeArrowheads="1"/>
            </p:cNvSpPr>
            <p:nvPr/>
          </p:nvSpPr>
          <p:spPr bwMode="auto">
            <a:xfrm>
              <a:off x="1228" y="2755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31</a:t>
              </a:r>
              <a:endParaRPr lang="en-AU" altLang="en-US" sz="1800"/>
            </a:p>
          </p:txBody>
        </p:sp>
        <p:sp>
          <p:nvSpPr>
            <p:cNvPr id="20" name="Text Box 13"/>
            <p:cNvSpPr txBox="1">
              <a:spLocks noChangeArrowheads="1"/>
            </p:cNvSpPr>
            <p:nvPr/>
          </p:nvSpPr>
          <p:spPr bwMode="auto">
            <a:xfrm>
              <a:off x="3919" y="3220"/>
              <a:ext cx="46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4 bits</a:t>
              </a:r>
              <a:endParaRPr lang="en-AU" altLang="en-US" sz="1800"/>
            </a:p>
          </p:txBody>
        </p:sp>
        <p:sp>
          <p:nvSpPr>
            <p:cNvPr id="21" name="Text Box 14"/>
            <p:cNvSpPr txBox="1">
              <a:spLocks noChangeArrowheads="1"/>
            </p:cNvSpPr>
            <p:nvPr/>
          </p:nvSpPr>
          <p:spPr bwMode="auto">
            <a:xfrm>
              <a:off x="3162" y="3220"/>
              <a:ext cx="46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6 bits</a:t>
              </a:r>
              <a:endParaRPr lang="en-AU" altLang="en-US" sz="1800"/>
            </a:p>
          </p:txBody>
        </p:sp>
        <p:sp>
          <p:nvSpPr>
            <p:cNvPr id="22" name="Text Box 15"/>
            <p:cNvSpPr txBox="1">
              <a:spLocks noChangeArrowheads="1"/>
            </p:cNvSpPr>
            <p:nvPr/>
          </p:nvSpPr>
          <p:spPr bwMode="auto">
            <a:xfrm>
              <a:off x="1851" y="3220"/>
              <a:ext cx="5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3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8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22 bits</a:t>
              </a:r>
              <a:endParaRPr lang="en-AU" altLang="en-US" sz="1800"/>
            </a:p>
          </p:txBody>
        </p: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719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990"/>
    </mc:Choice>
    <mc:Fallback xmlns="">
      <p:transition spd="slow" advTm="243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Block Size Considerations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09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292"/>
    </mc:Choice>
    <mc:Fallback xmlns="">
      <p:transition spd="slow" advTm="53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Copyright Notice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2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  <p:pic>
        <p:nvPicPr>
          <p:cNvPr id="2050" name="Picture 2" descr="I:\Univ\SUTlogo\HF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143000"/>
            <a:ext cx="8275638" cy="483209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Organization and Design: The Hardware/Software Interface,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David A. Patterson, John L. Hennessy, MK pub., </a:t>
            </a:r>
            <a:r>
              <a:rPr lang="en-US" sz="2600" dirty="0" smtClean="0">
                <a:solidFill>
                  <a:prstClr val="black"/>
                </a:solidFill>
                <a:latin typeface="Calibri"/>
              </a:rPr>
              <a:t>2014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prstClr val="black"/>
                </a:solidFill>
              </a:rPr>
              <a:t>Chapter </a:t>
            </a:r>
            <a:r>
              <a:rPr lang="en-US" sz="2600" dirty="0" smtClean="0">
                <a:solidFill>
                  <a:prstClr val="black"/>
                </a:solidFill>
              </a:rPr>
              <a:t>5</a:t>
            </a:r>
            <a:r>
              <a:rPr lang="en-US" sz="2600" dirty="0">
                <a:solidFill>
                  <a:prstClr val="black"/>
                </a:solidFill>
              </a:rPr>
              <a:t>: Large and Fast: Exploiting Memory Hierarchy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786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98162"/>
    </mc:Choice>
    <mc:Fallback xmlns="">
      <p:transition spd="slow" advTm="98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Cache Memory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6" name="Rectangle 8"/>
          <p:cNvSpPr txBox="1">
            <a:spLocks noChangeArrowheads="1"/>
          </p:cNvSpPr>
          <p:nvPr/>
        </p:nvSpPr>
        <p:spPr>
          <a:xfrm>
            <a:off x="609600" y="1125538"/>
            <a:ext cx="8270875" cy="2276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Cache memory</a:t>
            </a:r>
          </a:p>
          <a:p>
            <a:pPr lvl="1"/>
            <a:r>
              <a:rPr lang="en-US" altLang="en-US" dirty="0" smtClean="0"/>
              <a:t>The level of the memory hierarchy closest to the CPU</a:t>
            </a:r>
          </a:p>
          <a:p>
            <a:r>
              <a:rPr lang="en-US" altLang="en-US" dirty="0" smtClean="0"/>
              <a:t>Given accesses X</a:t>
            </a:r>
            <a:r>
              <a:rPr lang="en-US" altLang="en-US" baseline="-25000" dirty="0" smtClean="0"/>
              <a:t>1</a:t>
            </a:r>
            <a:r>
              <a:rPr lang="en-US" altLang="en-US" dirty="0" smtClean="0"/>
              <a:t>, …, </a:t>
            </a:r>
            <a:r>
              <a:rPr lang="en-US" altLang="en-US" dirty="0" err="1" smtClean="0"/>
              <a:t>X</a:t>
            </a:r>
            <a:r>
              <a:rPr lang="en-US" altLang="en-US" baseline="-25000" dirty="0" err="1" smtClean="0"/>
              <a:t>n</a:t>
            </a:r>
            <a:r>
              <a:rPr lang="en-US" altLang="en-US" baseline="-25000" dirty="0" smtClean="0"/>
              <a:t>–1</a:t>
            </a:r>
            <a:r>
              <a:rPr lang="en-US" altLang="en-US" dirty="0" smtClean="0"/>
              <a:t>, </a:t>
            </a:r>
            <a:r>
              <a:rPr lang="en-US" altLang="en-US" dirty="0" err="1" smtClean="0"/>
              <a:t>X</a:t>
            </a:r>
            <a:r>
              <a:rPr lang="en-US" altLang="en-US" baseline="-25000" dirty="0" err="1" smtClean="0"/>
              <a:t>n</a:t>
            </a:r>
            <a:endParaRPr lang="en-AU" altLang="en-US" baseline="-25000" dirty="0" smtClean="0"/>
          </a:p>
        </p:txBody>
      </p:sp>
      <p:pic>
        <p:nvPicPr>
          <p:cNvPr id="7" name="Picture 10" descr="f05-04-P37449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3429000"/>
            <a:ext cx="3743325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5148263" y="3789363"/>
            <a:ext cx="3811587" cy="230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altLang="en-US" sz="2800" dirty="0"/>
              <a:t>How do we know if the data is present?</a:t>
            </a:r>
          </a:p>
          <a:p>
            <a:pPr eaLnBrk="1" hangingPunct="1"/>
            <a:r>
              <a:rPr lang="en-US" altLang="en-US" sz="2800" dirty="0"/>
              <a:t>Where do we look?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6293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924"/>
    </mc:Choice>
    <mc:Fallback xmlns="">
      <p:transition spd="slow" advTm="345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Direct Mapped Cache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6" name="Rectangle 7"/>
          <p:cNvSpPr txBox="1">
            <a:spLocks noChangeArrowheads="1"/>
          </p:cNvSpPr>
          <p:nvPr/>
        </p:nvSpPr>
        <p:spPr>
          <a:xfrm>
            <a:off x="457200" y="1125538"/>
            <a:ext cx="8270875" cy="1801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Location determined by address</a:t>
            </a:r>
          </a:p>
          <a:p>
            <a:r>
              <a:rPr lang="en-US" altLang="en-US" dirty="0" smtClean="0"/>
              <a:t>Direct mapped: only one choice</a:t>
            </a:r>
          </a:p>
          <a:p>
            <a:pPr lvl="1"/>
            <a:r>
              <a:rPr lang="en-US" altLang="en-US" dirty="0" smtClean="0"/>
              <a:t>(Block address) modulo (#Blocks in cache)</a:t>
            </a:r>
            <a:endParaRPr lang="en-AU" altLang="en-US" dirty="0" smtClean="0"/>
          </a:p>
        </p:txBody>
      </p:sp>
      <p:pic>
        <p:nvPicPr>
          <p:cNvPr id="7" name="Picture 9" descr="f05-05-P37449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3" y="2922588"/>
            <a:ext cx="4692650" cy="338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4159566" y="3048000"/>
            <a:ext cx="4876799" cy="251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altLang="en-US" sz="2800" dirty="0"/>
              <a:t>#Blocks is a power of 2</a:t>
            </a:r>
          </a:p>
          <a:p>
            <a:pPr eaLnBrk="1" hangingPunct="1"/>
            <a:r>
              <a:rPr lang="en-US" altLang="en-US" sz="2800" dirty="0"/>
              <a:t>Use low-order address bits</a:t>
            </a:r>
            <a:endParaRPr lang="en-AU" altLang="en-US" sz="28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164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9413"/>
    </mc:Choice>
    <mc:Fallback xmlns="">
      <p:transition spd="slow" advTm="589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Tags and Valid Bits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6" name="Rectangle 5"/>
          <p:cNvSpPr txBox="1">
            <a:spLocks noChangeArrowheads="1"/>
          </p:cNvSpPr>
          <p:nvPr/>
        </p:nvSpPr>
        <p:spPr>
          <a:xfrm>
            <a:off x="684213" y="1125538"/>
            <a:ext cx="8270875" cy="5111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How do we know which particular block is stored in a cache location?</a:t>
            </a:r>
          </a:p>
          <a:p>
            <a:pPr lvl="1"/>
            <a:r>
              <a:rPr lang="en-US" altLang="en-US" dirty="0" smtClean="0"/>
              <a:t>Store block address as well as the data</a:t>
            </a:r>
          </a:p>
          <a:p>
            <a:pPr lvl="1"/>
            <a:r>
              <a:rPr lang="en-US" altLang="en-US" dirty="0" smtClean="0"/>
              <a:t>Actually, only need the high-order bits</a:t>
            </a:r>
          </a:p>
          <a:p>
            <a:pPr lvl="1"/>
            <a:r>
              <a:rPr lang="en-US" altLang="en-US" dirty="0" smtClean="0"/>
              <a:t>Called the tag</a:t>
            </a:r>
          </a:p>
          <a:p>
            <a:r>
              <a:rPr lang="en-US" altLang="en-US" dirty="0" smtClean="0"/>
              <a:t>What if there is no data in a location?</a:t>
            </a:r>
          </a:p>
          <a:p>
            <a:pPr lvl="1"/>
            <a:r>
              <a:rPr lang="en-US" altLang="en-US" dirty="0" smtClean="0"/>
              <a:t>Valid bit: 1 = present, 0 = not present</a:t>
            </a:r>
          </a:p>
          <a:p>
            <a:pPr lvl="1"/>
            <a:r>
              <a:rPr lang="en-US" altLang="en-US" dirty="0" smtClean="0"/>
              <a:t>Initially 0</a:t>
            </a:r>
            <a:endParaRPr lang="en-AU" alt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5389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065"/>
    </mc:Choice>
    <mc:Fallback xmlns="">
      <p:transition spd="slow" advTm="430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Cache Example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6" name="Rectangle 57"/>
          <p:cNvSpPr txBox="1">
            <a:spLocks noChangeArrowheads="1"/>
          </p:cNvSpPr>
          <p:nvPr/>
        </p:nvSpPr>
        <p:spPr>
          <a:xfrm>
            <a:off x="684213" y="1125538"/>
            <a:ext cx="8270875" cy="13382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8-blocks, 1 word/block, direct mapped</a:t>
            </a:r>
          </a:p>
          <a:p>
            <a:r>
              <a:rPr lang="en-US" altLang="en-US" dirty="0" smtClean="0"/>
              <a:t>Initial state</a:t>
            </a:r>
            <a:endParaRPr lang="en-AU" altLang="en-US" dirty="0" smtClean="0"/>
          </a:p>
        </p:txBody>
      </p:sp>
      <p:graphicFrame>
        <p:nvGraphicFramePr>
          <p:cNvPr id="7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1740151"/>
              </p:ext>
            </p:extLst>
          </p:nvPr>
        </p:nvGraphicFramePr>
        <p:xfrm>
          <a:off x="1547813" y="2955921"/>
          <a:ext cx="6096000" cy="3292479"/>
        </p:xfrm>
        <a:graphic>
          <a:graphicData uri="http://schemas.openxmlformats.org/drawingml/2006/table">
            <a:tbl>
              <a:tblPr/>
              <a:tblGrid>
                <a:gridCol w="1079500"/>
                <a:gridCol w="649287"/>
                <a:gridCol w="1150938"/>
                <a:gridCol w="3216275"/>
              </a:tblGrid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Index</a:t>
                      </a:r>
                      <a:endParaRPr kumimoji="0" lang="en-AU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Tag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Data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389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309"/>
    </mc:Choice>
    <mc:Fallback xmlns="">
      <p:transition spd="slow" advTm="119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Cache Example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graphicFrame>
        <p:nvGraphicFramePr>
          <p:cNvPr id="8" name="Group 3"/>
          <p:cNvGraphicFramePr>
            <a:graphicFrameLocks noGrp="1"/>
          </p:cNvGraphicFramePr>
          <p:nvPr/>
        </p:nvGraphicFramePr>
        <p:xfrm>
          <a:off x="1547813" y="2924175"/>
          <a:ext cx="6096000" cy="3292479"/>
        </p:xfrm>
        <a:graphic>
          <a:graphicData uri="http://schemas.openxmlformats.org/drawingml/2006/table">
            <a:tbl>
              <a:tblPr/>
              <a:tblGrid>
                <a:gridCol w="1079500"/>
                <a:gridCol w="649287"/>
                <a:gridCol w="1150938"/>
                <a:gridCol w="3216275"/>
              </a:tblGrid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Index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Tag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Data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110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Mem[10110]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Group 55"/>
          <p:cNvGraphicFramePr>
            <a:graphicFrameLocks noGrp="1"/>
          </p:cNvGraphicFramePr>
          <p:nvPr/>
        </p:nvGraphicFramePr>
        <p:xfrm>
          <a:off x="1547813" y="1320800"/>
          <a:ext cx="6072187" cy="731838"/>
        </p:xfrm>
        <a:graphic>
          <a:graphicData uri="http://schemas.openxmlformats.org/drawingml/2006/table">
            <a:tbl>
              <a:tblPr/>
              <a:tblGrid>
                <a:gridCol w="1673225"/>
                <a:gridCol w="1649412"/>
                <a:gridCol w="1231900"/>
                <a:gridCol w="1517650"/>
              </a:tblGrid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Word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Binary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Hit/miss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block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22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10 110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8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510"/>
    </mc:Choice>
    <mc:Fallback xmlns="">
      <p:transition spd="slow" advTm="163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Cache Example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graphicFrame>
        <p:nvGraphicFramePr>
          <p:cNvPr id="6" name="Group 3"/>
          <p:cNvGraphicFramePr>
            <a:graphicFrameLocks noGrp="1"/>
          </p:cNvGraphicFramePr>
          <p:nvPr/>
        </p:nvGraphicFramePr>
        <p:xfrm>
          <a:off x="1547813" y="2924175"/>
          <a:ext cx="6096000" cy="3292479"/>
        </p:xfrm>
        <a:graphic>
          <a:graphicData uri="http://schemas.openxmlformats.org/drawingml/2006/table">
            <a:tbl>
              <a:tblPr/>
              <a:tblGrid>
                <a:gridCol w="1079500"/>
                <a:gridCol w="649287"/>
                <a:gridCol w="1150938"/>
                <a:gridCol w="3216275"/>
              </a:tblGrid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Index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Tag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Data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010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11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Mem[11010]</a:t>
                      </a:r>
                      <a:endParaRPr kumimoji="0" lang="en-AU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Mem[10110]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Group 55"/>
          <p:cNvGraphicFramePr>
            <a:graphicFrameLocks noGrp="1"/>
          </p:cNvGraphicFramePr>
          <p:nvPr/>
        </p:nvGraphicFramePr>
        <p:xfrm>
          <a:off x="1547813" y="1320800"/>
          <a:ext cx="6072187" cy="731838"/>
        </p:xfrm>
        <a:graphic>
          <a:graphicData uri="http://schemas.openxmlformats.org/drawingml/2006/table">
            <a:tbl>
              <a:tblPr/>
              <a:tblGrid>
                <a:gridCol w="1673225"/>
                <a:gridCol w="1649412"/>
                <a:gridCol w="1231900"/>
                <a:gridCol w="1517650"/>
              </a:tblGrid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Word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Binary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Hit/miss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block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26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11 010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518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019"/>
    </mc:Choice>
    <mc:Fallback xmlns="">
      <p:transition spd="slow" advTm="64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Cache Example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graphicFrame>
        <p:nvGraphicFramePr>
          <p:cNvPr id="6" name="Group 3"/>
          <p:cNvGraphicFramePr>
            <a:graphicFrameLocks noGrp="1"/>
          </p:cNvGraphicFramePr>
          <p:nvPr/>
        </p:nvGraphicFramePr>
        <p:xfrm>
          <a:off x="1547813" y="2924175"/>
          <a:ext cx="6096000" cy="3292479"/>
        </p:xfrm>
        <a:graphic>
          <a:graphicData uri="http://schemas.openxmlformats.org/drawingml/2006/table">
            <a:tbl>
              <a:tblPr/>
              <a:tblGrid>
                <a:gridCol w="1079500"/>
                <a:gridCol w="649287"/>
                <a:gridCol w="1150938"/>
                <a:gridCol w="3216275"/>
              </a:tblGrid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Index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Tag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Data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Mem[11010]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Y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Mem[10110]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8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111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Group 55"/>
          <p:cNvGraphicFramePr>
            <a:graphicFrameLocks noGrp="1"/>
          </p:cNvGraphicFramePr>
          <p:nvPr/>
        </p:nvGraphicFramePr>
        <p:xfrm>
          <a:off x="1547813" y="1320800"/>
          <a:ext cx="6072187" cy="1097064"/>
        </p:xfrm>
        <a:graphic>
          <a:graphicData uri="http://schemas.openxmlformats.org/drawingml/2006/table">
            <a:tbl>
              <a:tblPr/>
              <a:tblGrid>
                <a:gridCol w="1673225"/>
                <a:gridCol w="1649412"/>
                <a:gridCol w="1231900"/>
                <a:gridCol w="1517650"/>
              </a:tblGrid>
              <a:tr h="3656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Word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Binary addr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Hit/miss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Cache block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6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22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10 110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6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26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11 010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Hit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010</a:t>
                      </a:r>
                      <a:endParaRPr kumimoji="0" lang="en-AU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684" marB="4568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88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495"/>
    </mc:Choice>
    <mc:Fallback xmlns="">
      <p:transition spd="slow" advTm="99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|60.6|148.2|46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3|31.7|116.7|291.2|35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1|104.2|33.1|121.4|19.9|83.3|18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6|81.5|72.3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1085</TotalTime>
  <Words>623</Words>
  <Application>Microsoft Office PowerPoint</Application>
  <PresentationFormat>On-screen Show (4:3)</PresentationFormat>
  <Paragraphs>284</Paragraphs>
  <Slides>14</Slides>
  <Notes>0</Notes>
  <HiddenSlides>0</HiddenSlides>
  <MMClips>14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Office Theme</vt:lpstr>
      <vt:lpstr>Aspect</vt:lpstr>
      <vt:lpstr>1_Office Theme</vt:lpstr>
      <vt:lpstr>Computer Architecture  Spring 2020</vt:lpstr>
      <vt:lpstr>Copyright Notice</vt:lpstr>
      <vt:lpstr>Cache Memory</vt:lpstr>
      <vt:lpstr>Direct Mapped Cache</vt:lpstr>
      <vt:lpstr>Tags and Valid Bits</vt:lpstr>
      <vt:lpstr>Cache Example</vt:lpstr>
      <vt:lpstr>Cache Example</vt:lpstr>
      <vt:lpstr>Cache Example</vt:lpstr>
      <vt:lpstr>Cache Example</vt:lpstr>
      <vt:lpstr>Cache Example</vt:lpstr>
      <vt:lpstr>Cache Example</vt:lpstr>
      <vt:lpstr>Address Subdivision</vt:lpstr>
      <vt:lpstr>Example: Larger Block Size</vt:lpstr>
      <vt:lpstr>Block Size Considerations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Hamed</dc:creator>
  <cp:lastModifiedBy>hamed</cp:lastModifiedBy>
  <cp:revision>94</cp:revision>
  <dcterms:created xsi:type="dcterms:W3CDTF">2006-08-16T00:00:00Z</dcterms:created>
  <dcterms:modified xsi:type="dcterms:W3CDTF">2020-04-26T17:14:15Z</dcterms:modified>
</cp:coreProperties>
</file>

<file path=docProps/thumbnail.jpeg>
</file>